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жобалар саны</a:t>
            </a:r>
          </a:p>
        </c:rich>
      </c:tx>
      <c:layout>
        <c:manualLayout>
          <c:xMode val="edge"/>
          <c:yMode val="edge"/>
          <c:x val="0.226637854518331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Лист1!$B$3:$B$21</c:f>
              <c:strCache>
                <c:ptCount val="19"/>
                <c:pt idx="0">
                  <c:v>Жетісу облысы</c:v>
                </c:pt>
                <c:pt idx="1">
                  <c:v>Түркістан облысы</c:v>
                </c:pt>
                <c:pt idx="2">
                  <c:v>Қызылорда облысы</c:v>
                </c:pt>
                <c:pt idx="3">
                  <c:v>Атырау облысы</c:v>
                </c:pt>
                <c:pt idx="4">
                  <c:v>Шымкент қ.</c:v>
                </c:pt>
                <c:pt idx="5">
                  <c:v>Маңғыстау облысы</c:v>
                </c:pt>
                <c:pt idx="6">
                  <c:v>Жамбыл облысы</c:v>
                </c:pt>
                <c:pt idx="7">
                  <c:v>Абай облысы</c:v>
                </c:pt>
                <c:pt idx="8">
                  <c:v>Қарағанды облысы</c:v>
                </c:pt>
                <c:pt idx="9">
                  <c:v>Ақмола облысы</c:v>
                </c:pt>
                <c:pt idx="10">
                  <c:v>БҚО</c:v>
                </c:pt>
                <c:pt idx="11">
                  <c:v>Алматы облысы</c:v>
                </c:pt>
                <c:pt idx="12">
                  <c:v>Павлодар облысы</c:v>
                </c:pt>
                <c:pt idx="13">
                  <c:v>Қостанай облысы</c:v>
                </c:pt>
                <c:pt idx="14">
                  <c:v>СҚО</c:v>
                </c:pt>
                <c:pt idx="15">
                  <c:v>Астана қ.</c:v>
                </c:pt>
                <c:pt idx="16">
                  <c:v>ШҚО</c:v>
                </c:pt>
                <c:pt idx="17">
                  <c:v>Ақтөбе облысы</c:v>
                </c:pt>
                <c:pt idx="18">
                  <c:v>Алматы қ.</c:v>
                </c:pt>
              </c:strCache>
              <c:extLst/>
            </c:strRef>
          </c:cat>
          <c:val>
            <c:numRef>
              <c:f>Лист1!$C$3:$C$21</c:f>
              <c:numCache>
                <c:formatCode>General</c:formatCode>
                <c:ptCount val="19"/>
                <c:pt idx="0">
                  <c:v>14</c:v>
                </c:pt>
                <c:pt idx="1">
                  <c:v>26</c:v>
                </c:pt>
                <c:pt idx="2">
                  <c:v>42</c:v>
                </c:pt>
                <c:pt idx="3">
                  <c:v>45</c:v>
                </c:pt>
                <c:pt idx="4">
                  <c:v>45</c:v>
                </c:pt>
                <c:pt idx="5">
                  <c:v>48</c:v>
                </c:pt>
                <c:pt idx="6">
                  <c:v>50</c:v>
                </c:pt>
                <c:pt idx="7">
                  <c:v>50</c:v>
                </c:pt>
                <c:pt idx="8">
                  <c:v>55</c:v>
                </c:pt>
                <c:pt idx="9">
                  <c:v>64</c:v>
                </c:pt>
                <c:pt idx="10">
                  <c:v>68</c:v>
                </c:pt>
                <c:pt idx="11">
                  <c:v>76</c:v>
                </c:pt>
                <c:pt idx="12">
                  <c:v>82</c:v>
                </c:pt>
                <c:pt idx="13">
                  <c:v>83</c:v>
                </c:pt>
                <c:pt idx="14">
                  <c:v>86</c:v>
                </c:pt>
                <c:pt idx="15">
                  <c:v>135</c:v>
                </c:pt>
                <c:pt idx="16">
                  <c:v>139</c:v>
                </c:pt>
                <c:pt idx="17">
                  <c:v>148</c:v>
                </c:pt>
                <c:pt idx="18">
                  <c:v>234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2EF-4FC9-A0C1-E63B41FB6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0615040"/>
        <c:axId val="1110611680"/>
      </c:barChart>
      <c:catAx>
        <c:axId val="111061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110611680"/>
        <c:crosses val="autoZero"/>
        <c:auto val="1"/>
        <c:lblAlgn val="ctr"/>
        <c:lblOffset val="100"/>
        <c:noMultiLvlLbl val="0"/>
      </c:catAx>
      <c:valAx>
        <c:axId val="1110611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061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Мақұлданған</a:t>
            </a:r>
            <a:r>
              <a:rPr lang="ru-RU" sz="1600" b="1" baseline="0" dirty="0">
                <a:solidFill>
                  <a:schemeClr val="tx1"/>
                </a:solidFill>
              </a:rPr>
              <a:t> КШ </a:t>
            </a:r>
            <a:r>
              <a:rPr lang="ru-RU" sz="1600" b="1" baseline="0" dirty="0" err="1">
                <a:solidFill>
                  <a:schemeClr val="tx1"/>
                </a:solidFill>
              </a:rPr>
              <a:t>бойынша</a:t>
            </a:r>
            <a:r>
              <a:rPr lang="ru-RU" sz="1600" b="1" baseline="0" dirty="0">
                <a:solidFill>
                  <a:schemeClr val="tx1"/>
                </a:solidFill>
              </a:rPr>
              <a:t> </a:t>
            </a:r>
            <a:r>
              <a:rPr lang="ru-RU" sz="1600" b="1" baseline="0" dirty="0" err="1">
                <a:solidFill>
                  <a:schemeClr val="tx1"/>
                </a:solidFill>
              </a:rPr>
              <a:t>сомасы</a:t>
            </a:r>
            <a:r>
              <a:rPr lang="en-US" sz="1600" b="1" baseline="0" dirty="0">
                <a:solidFill>
                  <a:schemeClr val="tx1"/>
                </a:solidFill>
              </a:rPr>
              <a:t>, </a:t>
            </a:r>
            <a:r>
              <a:rPr lang="ru-RU" sz="1600" b="1" baseline="0" dirty="0" err="1">
                <a:solidFill>
                  <a:schemeClr val="tx1"/>
                </a:solidFill>
              </a:rPr>
              <a:t>млн.тг</a:t>
            </a:r>
            <a:r>
              <a:rPr lang="ru-RU" sz="1600" b="1" baseline="0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504002413384478"/>
          <c:y val="5.228185221598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Лист1!$H$225:$H$238</c:f>
              <c:strCache>
                <c:ptCount val="14"/>
                <c:pt idx="0">
                  <c:v>ШҚО</c:v>
                </c:pt>
                <c:pt idx="1">
                  <c:v>Қызылорда облысы </c:v>
                </c:pt>
                <c:pt idx="2">
                  <c:v>Астана облысы</c:v>
                </c:pt>
                <c:pt idx="3">
                  <c:v>Павлодар облысы </c:v>
                </c:pt>
                <c:pt idx="4">
                  <c:v>СҚО</c:v>
                </c:pt>
                <c:pt idx="5">
                  <c:v>Абай облысы</c:v>
                </c:pt>
                <c:pt idx="6">
                  <c:v>Қостанай облысы</c:v>
                </c:pt>
                <c:pt idx="7">
                  <c:v>Алматы облысы</c:v>
                </c:pt>
                <c:pt idx="8">
                  <c:v>Ақмола облысы </c:v>
                </c:pt>
                <c:pt idx="9">
                  <c:v>Атырау облысы</c:v>
                </c:pt>
                <c:pt idx="10">
                  <c:v>Қарағанды облысы</c:v>
                </c:pt>
                <c:pt idx="11">
                  <c:v> Алматы облысы</c:v>
                </c:pt>
                <c:pt idx="12">
                  <c:v>Жамбыл облысы </c:v>
                </c:pt>
                <c:pt idx="13">
                  <c:v>Ақтөбе облысы </c:v>
                </c:pt>
              </c:strCache>
            </c:strRef>
          </c:cat>
          <c:val>
            <c:numRef>
              <c:f>Лист1!$I$225:$I$238</c:f>
              <c:numCache>
                <c:formatCode>#,##0</c:formatCode>
                <c:ptCount val="14"/>
                <c:pt idx="0">
                  <c:v>19.649999999999999</c:v>
                </c:pt>
                <c:pt idx="1">
                  <c:v>30.08917696</c:v>
                </c:pt>
                <c:pt idx="2">
                  <c:v>46.72</c:v>
                </c:pt>
                <c:pt idx="3">
                  <c:v>60</c:v>
                </c:pt>
                <c:pt idx="4">
                  <c:v>61.672260000000001</c:v>
                </c:pt>
                <c:pt idx="5">
                  <c:v>65.488223000000005</c:v>
                </c:pt>
                <c:pt idx="6">
                  <c:v>66.5</c:v>
                </c:pt>
                <c:pt idx="7">
                  <c:v>81.672224999999997</c:v>
                </c:pt>
                <c:pt idx="8">
                  <c:v>99.960823000000005</c:v>
                </c:pt>
                <c:pt idx="9">
                  <c:v>260.60000000000002</c:v>
                </c:pt>
                <c:pt idx="10">
                  <c:v>274</c:v>
                </c:pt>
                <c:pt idx="11">
                  <c:v>298.66313500000001</c:v>
                </c:pt>
                <c:pt idx="12">
                  <c:v>314.84145599999999</c:v>
                </c:pt>
                <c:pt idx="13">
                  <c:v>452.934844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5-4503-95AF-E63F6396E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3014800"/>
        <c:axId val="1263016240"/>
      </c:barChart>
      <c:catAx>
        <c:axId val="126301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63016240"/>
        <c:crosses val="autoZero"/>
        <c:auto val="1"/>
        <c:lblAlgn val="ctr"/>
        <c:lblOffset val="100"/>
        <c:noMultiLvlLbl val="0"/>
      </c:catAx>
      <c:valAx>
        <c:axId val="126301624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6301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Мақұлданған КШ</a:t>
            </a:r>
            <a:r>
              <a:rPr lang="en-US" sz="1600" b="1">
                <a:solidFill>
                  <a:schemeClr val="tx1"/>
                </a:solidFill>
              </a:rPr>
              <a:t> </a:t>
            </a:r>
            <a:r>
              <a:rPr lang="kk-KZ" sz="1600" b="1">
                <a:solidFill>
                  <a:schemeClr val="tx1"/>
                </a:solidFill>
              </a:rPr>
              <a:t>саны бойынша</a:t>
            </a:r>
            <a:endParaRPr lang="ru-RU" sz="16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Лист1!$F$250:$F$256</c:f>
              <c:strCache>
                <c:ptCount val="7"/>
                <c:pt idx="0">
                  <c:v>«Еуразиялық банк» АҚ</c:v>
                </c:pt>
                <c:pt idx="1">
                  <c:v>«Бірінші Heartland Jusan Bank» АҚ</c:v>
                </c:pt>
                <c:pt idx="2">
                  <c:v>«Нұрбанк» АҚ</c:v>
                </c:pt>
                <c:pt idx="3">
                  <c:v>«Береке Банк» АҚ</c:v>
                </c:pt>
                <c:pt idx="4">
                  <c:v>«ForteBank» АҚ</c:v>
                </c:pt>
                <c:pt idx="5">
                  <c:v>«Қазақстан Халық Банкі» АҚ</c:v>
                </c:pt>
                <c:pt idx="6">
                  <c:v>«Банк ЦентрКредит» АҚ</c:v>
                </c:pt>
              </c:strCache>
            </c:strRef>
          </c:cat>
          <c:val>
            <c:numRef>
              <c:f>Лист1!$G$250:$G$256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D-4F78-B986-C21E67B4F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3472976"/>
        <c:axId val="1273473456"/>
      </c:barChart>
      <c:catAx>
        <c:axId val="127347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73473456"/>
        <c:crosses val="autoZero"/>
        <c:auto val="1"/>
        <c:lblAlgn val="ctr"/>
        <c:lblOffset val="100"/>
        <c:noMultiLvlLbl val="0"/>
      </c:catAx>
      <c:valAx>
        <c:axId val="1273473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347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Мақұлданған</a:t>
            </a:r>
            <a:r>
              <a:rPr lang="ru-RU" sz="1600" b="1" baseline="0" dirty="0">
                <a:solidFill>
                  <a:schemeClr val="tx1"/>
                </a:solidFill>
              </a:rPr>
              <a:t> КШ </a:t>
            </a:r>
            <a:r>
              <a:rPr lang="ru-RU" sz="1600" b="1" baseline="0" dirty="0" err="1">
                <a:solidFill>
                  <a:schemeClr val="tx1"/>
                </a:solidFill>
              </a:rPr>
              <a:t>сомасы</a:t>
            </a:r>
            <a:r>
              <a:rPr lang="en-US" sz="1600" b="1" baseline="0" dirty="0">
                <a:solidFill>
                  <a:schemeClr val="tx1"/>
                </a:solidFill>
              </a:rPr>
              <a:t>, </a:t>
            </a:r>
            <a:r>
              <a:rPr lang="kk-KZ" sz="1600" b="1" baseline="0" dirty="0">
                <a:solidFill>
                  <a:schemeClr val="tx1"/>
                </a:solidFill>
              </a:rPr>
              <a:t>млн</a:t>
            </a:r>
            <a:r>
              <a:rPr lang="ru-RU" sz="1600" b="1" baseline="0" dirty="0">
                <a:solidFill>
                  <a:schemeClr val="tx1"/>
                </a:solidFill>
              </a:rPr>
              <a:t>.</a:t>
            </a:r>
            <a:r>
              <a:rPr lang="ru-RU" sz="1600" b="1" baseline="0" dirty="0" err="1">
                <a:solidFill>
                  <a:schemeClr val="tx1"/>
                </a:solidFill>
              </a:rPr>
              <a:t>тг</a:t>
            </a:r>
            <a:r>
              <a:rPr lang="ru-RU" sz="1600" b="1" baseline="0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Лист1!$N$273:$N$279</c:f>
              <c:strCache>
                <c:ptCount val="7"/>
                <c:pt idx="0">
                  <c:v>«Нұрбанк» АҚ</c:v>
                </c:pt>
                <c:pt idx="1">
                  <c:v>«Бірінші Heartland Jusan Bank» АҚ</c:v>
                </c:pt>
                <c:pt idx="2">
                  <c:v>«Береке Банк» АҚ </c:v>
                </c:pt>
                <c:pt idx="3">
                  <c:v>«Еуразиялық банк» АҚ</c:v>
                </c:pt>
                <c:pt idx="4">
                  <c:v>«ForteBank» АҚ</c:v>
                </c:pt>
                <c:pt idx="5">
                  <c:v>«Қазақстан Халық Банкі» АҚ</c:v>
                </c:pt>
                <c:pt idx="6">
                  <c:v>«Банк ЦентрКредит» АҚ</c:v>
                </c:pt>
              </c:strCache>
            </c:strRef>
          </c:cat>
          <c:val>
            <c:numRef>
              <c:f>Лист1!$O$273:$O$279</c:f>
              <c:numCache>
                <c:formatCode>#,##0</c:formatCode>
                <c:ptCount val="7"/>
                <c:pt idx="0">
                  <c:v>38.898000000000003</c:v>
                </c:pt>
                <c:pt idx="1">
                  <c:v>46.5</c:v>
                </c:pt>
                <c:pt idx="2">
                  <c:v>68</c:v>
                </c:pt>
                <c:pt idx="3">
                  <c:v>125</c:v>
                </c:pt>
                <c:pt idx="4">
                  <c:v>255.994866</c:v>
                </c:pt>
                <c:pt idx="5">
                  <c:v>527.53810599999997</c:v>
                </c:pt>
                <c:pt idx="6">
                  <c:v>1070.86117096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5-4DC5-BE9E-CBF2B47F1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3445136"/>
        <c:axId val="1273445616"/>
      </c:barChart>
      <c:catAx>
        <c:axId val="127344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73445616"/>
        <c:crosses val="autoZero"/>
        <c:auto val="1"/>
        <c:lblAlgn val="ctr"/>
        <c:lblOffset val="100"/>
        <c:noMultiLvlLbl val="0"/>
      </c:catAx>
      <c:valAx>
        <c:axId val="127344561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7344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80-4827-A34A-16ACED43B4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680-4827-A34A-16ACED43B4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680-4827-A34A-16ACED43B4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680-4827-A34A-16ACED43B4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680-4827-A34A-16ACED43B4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680-4827-A34A-16ACED43B4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680-4827-A34A-16ACED43B4B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680-4827-A34A-16ACED43B4B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680-4827-A34A-16ACED43B4B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680-4827-A34A-16ACED43B4B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680-4827-A34A-16ACED43B4B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680-4827-A34A-16ACED43B4B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680-4827-A34A-16ACED43B4B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680-4827-A34A-16ACED43B4B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680-4827-A34A-16ACED43B4B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680-4827-A34A-16ACED43B4B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680-4827-A34A-16ACED43B4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Лист1!$D$159:$D$175</c:f>
              <c:strCache>
                <c:ptCount val="17"/>
                <c:pt idx="0">
                  <c:v>А-ауыл, орман және балық шаруашылығы</c:v>
                </c:pt>
                <c:pt idx="1">
                  <c:v>B - тау-кен өнеркәсібі және карьерлерді қазу</c:v>
                </c:pt>
                <c:pt idx="2">
                  <c:v>C-өңдеу өнеркәсібі</c:v>
                </c:pt>
                <c:pt idx="3">
                  <c:v>D-электрмен жабдықтау, газ, бу беру және ауаны баптау</c:v>
                </c:pt>
                <c:pt idx="4">
                  <c:v>E-сумен жабдықтау; кәріз жүйесі, қалдықтарды жинау мен таратуды бақылау</c:v>
                </c:pt>
                <c:pt idx="5">
                  <c:v>F-Құрылыс</c:v>
                </c:pt>
                <c:pt idx="6">
                  <c:v>G-көтерме және бөлшек сауда; автомобильдер мен мотоциклдерді жөндеу</c:v>
                </c:pt>
                <c:pt idx="7">
                  <c:v>H-тасымалдау және сақтау</c:v>
                </c:pt>
                <c:pt idx="8">
                  <c:v>I-тұру және тамақтану қызметтері</c:v>
                </c:pt>
                <c:pt idx="9">
                  <c:v>J-Ақпарат және байланыс</c:v>
                </c:pt>
                <c:pt idx="10">
                  <c:v>L-жылжымайтын мүлікпен операциялар</c:v>
                </c:pt>
                <c:pt idx="11">
                  <c:v>M-кәсіби, ғылыми және техникалық қызмет</c:v>
                </c:pt>
                <c:pt idx="12">
                  <c:v>N-әкімшілік және қосалқы қызмет көрсету саласындағы қызмет</c:v>
                </c:pt>
                <c:pt idx="13">
                  <c:v>P-Білім</c:v>
                </c:pt>
                <c:pt idx="14">
                  <c:v>Q-Денсаулық сақтау және халыққа әлеуметтік қызмет көрсету</c:v>
                </c:pt>
                <c:pt idx="15">
                  <c:v>R-Өнер, ойын-сауық және демалыс</c:v>
                </c:pt>
                <c:pt idx="16">
                  <c:v>S-қызметтердің басқа түрлерін ұсыну</c:v>
                </c:pt>
              </c:strCache>
            </c:strRef>
          </c:cat>
          <c:val>
            <c:numRef>
              <c:f>Лист1!$E$159:$E$175</c:f>
              <c:numCache>
                <c:formatCode>0%</c:formatCode>
                <c:ptCount val="17"/>
                <c:pt idx="0">
                  <c:v>3.3161262928152434E-2</c:v>
                </c:pt>
                <c:pt idx="1">
                  <c:v>2.8663317017015321E-3</c:v>
                </c:pt>
                <c:pt idx="2">
                  <c:v>0.13652301094203376</c:v>
                </c:pt>
                <c:pt idx="3">
                  <c:v>3.3400051608810225E-3</c:v>
                </c:pt>
                <c:pt idx="4">
                  <c:v>1.5962622067587225E-3</c:v>
                </c:pt>
                <c:pt idx="5">
                  <c:v>0.10315104563693496</c:v>
                </c:pt>
                <c:pt idx="6">
                  <c:v>0.43217273513204513</c:v>
                </c:pt>
                <c:pt idx="7">
                  <c:v>4.8010161403071606E-2</c:v>
                </c:pt>
                <c:pt idx="8">
                  <c:v>8.2971332622922583E-2</c:v>
                </c:pt>
                <c:pt idx="9">
                  <c:v>4.3240776765634563E-3</c:v>
                </c:pt>
                <c:pt idx="10">
                  <c:v>5.4634040642697342E-2</c:v>
                </c:pt>
                <c:pt idx="11">
                  <c:v>1.4159914213405985E-2</c:v>
                </c:pt>
                <c:pt idx="12">
                  <c:v>1.044931776427758E-2</c:v>
                </c:pt>
                <c:pt idx="13">
                  <c:v>2.7855194713288751E-2</c:v>
                </c:pt>
                <c:pt idx="14">
                  <c:v>1.2686947028566499E-2</c:v>
                </c:pt>
                <c:pt idx="15">
                  <c:v>1.6396032860160743E-2</c:v>
                </c:pt>
                <c:pt idx="16">
                  <c:v>1.5702327366537899E-2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680-4827-A34A-16ACED43B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2525675231168455E-3"/>
          <c:y val="2.2132503569533304E-2"/>
          <c:w val="0.34421218461800862"/>
          <c:h val="0.97757217571625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КШ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kk-KZ" sz="1600" b="1">
                <a:solidFill>
                  <a:schemeClr val="tx1"/>
                </a:solidFill>
              </a:rPr>
              <a:t>млрд</a:t>
            </a:r>
            <a:r>
              <a:rPr lang="ru-RU" sz="1600" b="1">
                <a:solidFill>
                  <a:schemeClr val="tx1"/>
                </a:solidFill>
              </a:rPr>
              <a:t>.тг.кредит сомасы бойынша</a:t>
            </a:r>
          </a:p>
        </c:rich>
      </c:tx>
      <c:layout>
        <c:manualLayout>
          <c:xMode val="edge"/>
          <c:yMode val="edge"/>
          <c:x val="0.12457918105458893"/>
          <c:y val="4.4728105944330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Лист1!$G$24:$G$42</c:f>
              <c:strCache>
                <c:ptCount val="19"/>
                <c:pt idx="0">
                  <c:v>Жетісу облысы</c:v>
                </c:pt>
                <c:pt idx="1">
                  <c:v>Қызылорда облысы</c:v>
                </c:pt>
                <c:pt idx="2">
                  <c:v>Атырау облысы</c:v>
                </c:pt>
                <c:pt idx="3">
                  <c:v>Абай облысы</c:v>
                </c:pt>
                <c:pt idx="4">
                  <c:v>Түркістан облысы</c:v>
                </c:pt>
                <c:pt idx="5">
                  <c:v>Шымкент қ.</c:v>
                </c:pt>
                <c:pt idx="6">
                  <c:v>Қарағанды облысы</c:v>
                </c:pt>
                <c:pt idx="7">
                  <c:v>Маңғыстау облысы</c:v>
                </c:pt>
                <c:pt idx="8">
                  <c:v>Қостанай облысы</c:v>
                </c:pt>
                <c:pt idx="9">
                  <c:v>Жамбыл облысы</c:v>
                </c:pt>
                <c:pt idx="10">
                  <c:v>СҚО</c:v>
                </c:pt>
                <c:pt idx="11">
                  <c:v>БҚО</c:v>
                </c:pt>
                <c:pt idx="12">
                  <c:v>Ақмола облысы</c:v>
                </c:pt>
                <c:pt idx="13">
                  <c:v>Павлодар облысы</c:v>
                </c:pt>
                <c:pt idx="14">
                  <c:v>Алматы облысы</c:v>
                </c:pt>
                <c:pt idx="15">
                  <c:v>Ақтөбе облысы</c:v>
                </c:pt>
                <c:pt idx="16">
                  <c:v>ШҚО</c:v>
                </c:pt>
                <c:pt idx="17">
                  <c:v>Астана қ.</c:v>
                </c:pt>
                <c:pt idx="18">
                  <c:v>Алматы қ.</c:v>
                </c:pt>
              </c:strCache>
              <c:extLst/>
            </c:strRef>
          </c:cat>
          <c:val>
            <c:numRef>
              <c:f>Лист1!$H$24:$H$42</c:f>
              <c:numCache>
                <c:formatCode>#,##0.00</c:formatCode>
                <c:ptCount val="19"/>
                <c:pt idx="0">
                  <c:v>0.71122791200000002</c:v>
                </c:pt>
                <c:pt idx="1">
                  <c:v>0.78705687328999996</c:v>
                </c:pt>
                <c:pt idx="2">
                  <c:v>1.0773050119600001</c:v>
                </c:pt>
                <c:pt idx="3">
                  <c:v>1.369203843</c:v>
                </c:pt>
                <c:pt idx="4">
                  <c:v>1.4609905329999999</c:v>
                </c:pt>
                <c:pt idx="5">
                  <c:v>1.6790155634500001</c:v>
                </c:pt>
                <c:pt idx="6">
                  <c:v>1.6982509934900001</c:v>
                </c:pt>
                <c:pt idx="7">
                  <c:v>1.71087561242</c:v>
                </c:pt>
                <c:pt idx="8">
                  <c:v>1.928082946</c:v>
                </c:pt>
                <c:pt idx="9">
                  <c:v>2.0944423699999999</c:v>
                </c:pt>
                <c:pt idx="10">
                  <c:v>2.409835454</c:v>
                </c:pt>
                <c:pt idx="11">
                  <c:v>2.6665369800000001</c:v>
                </c:pt>
                <c:pt idx="12">
                  <c:v>2.6918762479999998</c:v>
                </c:pt>
                <c:pt idx="13">
                  <c:v>2.7532189186800005</c:v>
                </c:pt>
                <c:pt idx="14">
                  <c:v>2.9585727138099998</c:v>
                </c:pt>
                <c:pt idx="15">
                  <c:v>3.6386868209999998</c:v>
                </c:pt>
                <c:pt idx="16">
                  <c:v>4.2923071070000001</c:v>
                </c:pt>
                <c:pt idx="17">
                  <c:v>4.9372388415100001</c:v>
                </c:pt>
                <c:pt idx="18">
                  <c:v>9.7725959000899998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A2C-45AD-BF27-025F6133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3959695"/>
        <c:axId val="1354058272"/>
      </c:barChart>
      <c:catAx>
        <c:axId val="1303959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4058272"/>
        <c:crosses val="autoZero"/>
        <c:auto val="1"/>
        <c:lblAlgn val="ctr"/>
        <c:lblOffset val="100"/>
        <c:noMultiLvlLbl val="0"/>
      </c:catAx>
      <c:valAx>
        <c:axId val="135405827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303959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kk-KZ" sz="1600" b="1" dirty="0">
                <a:solidFill>
                  <a:schemeClr val="tx1"/>
                </a:solidFill>
              </a:rPr>
              <a:t>Қол қойылған жобалар саны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761231380266511"/>
          <c:y val="1.79935218548505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Лист1!$B$44:$B$65</c:f>
              <c:strCache>
                <c:ptCount val="22"/>
                <c:pt idx="0">
                  <c:v>«Qazaq Banki» АҚ</c:v>
                </c:pt>
                <c:pt idx="1">
                  <c:v>«МиГ Кредит Астана» МҚҰ</c:v>
                </c:pt>
                <c:pt idx="2">
                  <c:v>«Фридом Банк Қазақстан» АҚ</c:v>
                </c:pt>
                <c:pt idx="3">
                  <c:v>«Алматы» МҚҰ» ЖШС</c:v>
                </c:pt>
                <c:pt idx="4">
                  <c:v>«Қызылорда» АИО» МҚҰ</c:v>
                </c:pt>
                <c:pt idx="5">
                  <c:v>«Шинхан Банк Қазақстан» АҚ</c:v>
                </c:pt>
                <c:pt idx="6">
                  <c:v>«Tengri Bank» АҚ</c:v>
                </c:pt>
                <c:pt idx="7">
                  <c:v>«АзияКредит Банк» АҚ</c:v>
                </c:pt>
                <c:pt idx="8">
                  <c:v>«Банк Астана-Финанс» АҚ</c:v>
                </c:pt>
                <c:pt idx="9">
                  <c:v>«Банк Касса Нова» АҚ</c:v>
                </c:pt>
                <c:pt idx="10">
                  <c:v>«Казкоммерцбанк» АҚ</c:v>
                </c:pt>
                <c:pt idx="11">
                  <c:v>«Қазақстан Халық Банкі» АҚ</c:v>
                </c:pt>
                <c:pt idx="12">
                  <c:v>«Қазақстан ВТБ Банк» АҚ ЕБ</c:v>
                </c:pt>
                <c:pt idx="13">
                  <c:v>«Еуразиялық банк» АҚ</c:v>
                </c:pt>
                <c:pt idx="14">
                  <c:v>«Bank RBK» АҚ</c:v>
                </c:pt>
                <c:pt idx="15">
                  <c:v>«Альфа Банк» ЕБ АҚ</c:v>
                </c:pt>
                <c:pt idx="16">
                  <c:v>«ForteBank» АҚ</c:v>
                </c:pt>
                <c:pt idx="17">
                  <c:v>«Нұрбанк» АҚ</c:v>
                </c:pt>
                <c:pt idx="18">
                  <c:v>Бірінші Heartland Jysan банкі</c:v>
                </c:pt>
                <c:pt idx="19">
                  <c:v>«АТФБанк» АҚ</c:v>
                </c:pt>
                <c:pt idx="20">
                  <c:v>«Береке Банк» АҚ</c:v>
                </c:pt>
                <c:pt idx="21">
                  <c:v>«Банк ЦентрКредит» АҚ</c:v>
                </c:pt>
              </c:strCache>
            </c:strRef>
          </c:cat>
          <c:val>
            <c:numRef>
              <c:f>Лист1!$C$44:$C$65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</c:v>
                </c:pt>
                <c:pt idx="8">
                  <c:v>9</c:v>
                </c:pt>
                <c:pt idx="9">
                  <c:v>11</c:v>
                </c:pt>
                <c:pt idx="10">
                  <c:v>15</c:v>
                </c:pt>
                <c:pt idx="11">
                  <c:v>30</c:v>
                </c:pt>
                <c:pt idx="12">
                  <c:v>32</c:v>
                </c:pt>
                <c:pt idx="13">
                  <c:v>50</c:v>
                </c:pt>
                <c:pt idx="14">
                  <c:v>63</c:v>
                </c:pt>
                <c:pt idx="15">
                  <c:v>83</c:v>
                </c:pt>
                <c:pt idx="16">
                  <c:v>107</c:v>
                </c:pt>
                <c:pt idx="17">
                  <c:v>120</c:v>
                </c:pt>
                <c:pt idx="18">
                  <c:v>121</c:v>
                </c:pt>
                <c:pt idx="19">
                  <c:v>137</c:v>
                </c:pt>
                <c:pt idx="20">
                  <c:v>187</c:v>
                </c:pt>
                <c:pt idx="2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A-4424-A209-9CEECE2DE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6538479"/>
        <c:axId val="1354104144"/>
      </c:barChart>
      <c:catAx>
        <c:axId val="1316538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4104144"/>
        <c:crosses val="autoZero"/>
        <c:auto val="1"/>
        <c:lblAlgn val="ctr"/>
        <c:lblOffset val="100"/>
        <c:noMultiLvlLbl val="0"/>
      </c:catAx>
      <c:valAx>
        <c:axId val="135410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653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</a:rPr>
              <a:t>Қол қойылған ЕДБ КШ</a:t>
            </a:r>
            <a:r>
              <a:rPr lang="en-US" sz="1600" b="1">
                <a:solidFill>
                  <a:schemeClr val="tx1"/>
                </a:solidFill>
              </a:rPr>
              <a:t>, </a:t>
            </a:r>
            <a:r>
              <a:rPr lang="ru-RU" sz="1600" b="1">
                <a:solidFill>
                  <a:schemeClr val="tx1"/>
                </a:solidFill>
              </a:rPr>
              <a:t>бойынша млрд.тг.</a:t>
            </a:r>
          </a:p>
        </c:rich>
      </c:tx>
      <c:layout>
        <c:manualLayout>
          <c:xMode val="edge"/>
          <c:yMode val="edge"/>
          <c:x val="0.28822125894467648"/>
          <c:y val="1.1192725961968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Лист1!$G$67:$G$88</c:f>
              <c:strCache>
                <c:ptCount val="22"/>
                <c:pt idx="0">
                  <c:v>«МиГ Кредит Астана» МҚҰ</c:v>
                </c:pt>
                <c:pt idx="1">
                  <c:v>«Qazaq Banki» АҚ</c:v>
                </c:pt>
                <c:pt idx="2">
                  <c:v>«Қызылорда» АИО» МҚҰ</c:v>
                </c:pt>
                <c:pt idx="3">
                  <c:v>«АзияКредит Банк» АҚ</c:v>
                </c:pt>
                <c:pt idx="4">
                  <c:v>«Банк Астана-Финанс» АҚ</c:v>
                </c:pt>
                <c:pt idx="5">
                  <c:v>«Алматы» МҚҰ» ЖШС</c:v>
                </c:pt>
                <c:pt idx="6">
                  <c:v>«Tengri Bank» АҚ</c:v>
                </c:pt>
                <c:pt idx="7">
                  <c:v>«Фридом Банк Қазақстан» АҚ</c:v>
                </c:pt>
                <c:pt idx="8">
                  <c:v>«Шинхан Банк Қазақстан» АҚ</c:v>
                </c:pt>
                <c:pt idx="9">
                  <c:v>«Казкоммерцбанк» АҚ</c:v>
                </c:pt>
                <c:pt idx="10">
                  <c:v>«Банк Касса Нова» АҚ</c:v>
                </c:pt>
                <c:pt idx="11">
                  <c:v>«Қазақстан ВТБ Банк» АҚ ЕБ</c:v>
                </c:pt>
                <c:pt idx="12">
                  <c:v>«Қазақстан Халық Банкі» АҚ</c:v>
                </c:pt>
                <c:pt idx="13">
                  <c:v>«Bank RBK» АҚ</c:v>
                </c:pt>
                <c:pt idx="14">
                  <c:v>«Еуразиялық банк» АҚ</c:v>
                </c:pt>
                <c:pt idx="15">
                  <c:v>«Альфа Банк» ЕБ АҚ</c:v>
                </c:pt>
                <c:pt idx="16">
                  <c:v>«ForteBank» АҚ</c:v>
                </c:pt>
                <c:pt idx="17">
                  <c:v>«АТФБанк» АҚ</c:v>
                </c:pt>
                <c:pt idx="18">
                  <c:v>«Нұрбанк» АҚ</c:v>
                </c:pt>
                <c:pt idx="19">
                  <c:v>Бірінші Heartland Jysan банкі</c:v>
                </c:pt>
                <c:pt idx="20">
                  <c:v>«Береке Банк» АҚ</c:v>
                </c:pt>
                <c:pt idx="21">
                  <c:v>«Банк ЦентрКредит» АҚ</c:v>
                </c:pt>
              </c:strCache>
            </c:strRef>
          </c:cat>
          <c:val>
            <c:numRef>
              <c:f>Лист1!$H$67:$H$88</c:f>
              <c:numCache>
                <c:formatCode>0.0</c:formatCode>
                <c:ptCount val="22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5.5978899999999998E-2</c:v>
                </c:pt>
                <c:pt idx="5">
                  <c:v>6.8671671000000004E-2</c:v>
                </c:pt>
                <c:pt idx="6">
                  <c:v>6.9699999999999998E-2</c:v>
                </c:pt>
                <c:pt idx="7">
                  <c:v>0.125</c:v>
                </c:pt>
                <c:pt idx="8">
                  <c:v>0.125223</c:v>
                </c:pt>
                <c:pt idx="9">
                  <c:v>0.17400499999999999</c:v>
                </c:pt>
                <c:pt idx="10">
                  <c:v>0.23840620000000001</c:v>
                </c:pt>
                <c:pt idx="11">
                  <c:v>0.52218980233000001</c:v>
                </c:pt>
                <c:pt idx="12">
                  <c:v>2.3508556820000002</c:v>
                </c:pt>
                <c:pt idx="13">
                  <c:v>2.4746397604099997</c:v>
                </c:pt>
                <c:pt idx="14">
                  <c:v>2.7403306883299998</c:v>
                </c:pt>
                <c:pt idx="15">
                  <c:v>3.0781859090000001</c:v>
                </c:pt>
                <c:pt idx="16">
                  <c:v>3.3806615729999998</c:v>
                </c:pt>
                <c:pt idx="17">
                  <c:v>3.7214865008599993</c:v>
                </c:pt>
                <c:pt idx="18">
                  <c:v>4.5170228905499998</c:v>
                </c:pt>
                <c:pt idx="19">
                  <c:v>5.0557889349999998</c:v>
                </c:pt>
                <c:pt idx="20">
                  <c:v>5.8066823550000004</c:v>
                </c:pt>
                <c:pt idx="21">
                  <c:v>16.070414996219998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A-40D9-A204-F2B11B6FF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4052032"/>
        <c:axId val="1354052512"/>
      </c:barChart>
      <c:catAx>
        <c:axId val="135405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4052512"/>
        <c:crosses val="autoZero"/>
        <c:auto val="1"/>
        <c:lblAlgn val="ctr"/>
        <c:lblOffset val="100"/>
        <c:noMultiLvlLbl val="0"/>
      </c:catAx>
      <c:valAx>
        <c:axId val="135405251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35405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kk-KZ" sz="1600" b="1">
                <a:solidFill>
                  <a:schemeClr val="tx1"/>
                </a:solidFill>
              </a:rPr>
              <a:t>Қол қойылған КШ саны бойынша</a:t>
            </a:r>
            <a:endParaRPr lang="ru-RU" sz="16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09546715456719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Лист1!$B$89:$B$107</c:f>
              <c:strCache>
                <c:ptCount val="19"/>
                <c:pt idx="0">
                  <c:v>Қызылорда облысы</c:v>
                </c:pt>
                <c:pt idx="1">
                  <c:v>Маңғыстау облысы</c:v>
                </c:pt>
                <c:pt idx="2">
                  <c:v>Түркістан облысы</c:v>
                </c:pt>
                <c:pt idx="3">
                  <c:v>Қарағанды облысы</c:v>
                </c:pt>
                <c:pt idx="4">
                  <c:v>Атырау облысы</c:v>
                </c:pt>
                <c:pt idx="5">
                  <c:v>Қостанай облысы</c:v>
                </c:pt>
                <c:pt idx="6">
                  <c:v>Жамбыл облысы</c:v>
                </c:pt>
                <c:pt idx="7">
                  <c:v>Алматы облысы</c:v>
                </c:pt>
                <c:pt idx="8">
                  <c:v>СҚО</c:v>
                </c:pt>
                <c:pt idx="9">
                  <c:v>Ақмола облысы</c:v>
                </c:pt>
                <c:pt idx="10">
                  <c:v>Жетісу облысы</c:v>
                </c:pt>
                <c:pt idx="11">
                  <c:v>Павлодар облысы</c:v>
                </c:pt>
                <c:pt idx="12">
                  <c:v>ШҚО</c:v>
                </c:pt>
                <c:pt idx="13">
                  <c:v>Шымкент қ.</c:v>
                </c:pt>
                <c:pt idx="14">
                  <c:v>Астана қ.</c:v>
                </c:pt>
                <c:pt idx="15">
                  <c:v>Алматы қ.</c:v>
                </c:pt>
                <c:pt idx="16">
                  <c:v>БҚО</c:v>
                </c:pt>
                <c:pt idx="17">
                  <c:v>Абай облысы</c:v>
                </c:pt>
                <c:pt idx="18">
                  <c:v>Ақтөбе облысы</c:v>
                </c:pt>
              </c:strCache>
              <c:extLst/>
            </c:strRef>
          </c:cat>
          <c:val>
            <c:numRef>
              <c:f>Лист1!$C$89:$C$107</c:f>
              <c:numCache>
                <c:formatCode>General</c:formatCode>
                <c:ptCount val="19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12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14</c:v>
                </c:pt>
                <c:pt idx="14">
                  <c:v>15</c:v>
                </c:pt>
                <c:pt idx="15">
                  <c:v>20</c:v>
                </c:pt>
                <c:pt idx="16">
                  <c:v>23</c:v>
                </c:pt>
                <c:pt idx="17">
                  <c:v>29</c:v>
                </c:pt>
                <c:pt idx="18">
                  <c:v>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83A-4D23-87DC-F64A6B6FA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4101264"/>
        <c:axId val="1354101744"/>
      </c:barChart>
      <c:catAx>
        <c:axId val="135410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4101744"/>
        <c:crosses val="autoZero"/>
        <c:auto val="1"/>
        <c:lblAlgn val="ctr"/>
        <c:lblOffset val="100"/>
        <c:noMultiLvlLbl val="0"/>
      </c:catAx>
      <c:valAx>
        <c:axId val="1354101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410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 dirty="0" err="1">
                <a:solidFill>
                  <a:sysClr val="windowText" lastClr="000000"/>
                </a:solidFill>
              </a:rPr>
              <a:t>Қол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 </a:t>
            </a:r>
            <a:r>
              <a:rPr lang="ru-RU" sz="1600" b="1" baseline="0" dirty="0" err="1">
                <a:solidFill>
                  <a:sysClr val="windowText" lastClr="000000"/>
                </a:solidFill>
              </a:rPr>
              <a:t>қойылған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 КШ </a:t>
            </a:r>
            <a:r>
              <a:rPr lang="ru-RU" sz="1600" b="1" baseline="0" dirty="0" err="1">
                <a:solidFill>
                  <a:sysClr val="windowText" lastClr="000000"/>
                </a:solidFill>
              </a:rPr>
              <a:t>бойынша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 </a:t>
            </a:r>
            <a:r>
              <a:rPr lang="ru-RU" sz="1600" b="1" baseline="0" dirty="0" err="1">
                <a:solidFill>
                  <a:sysClr val="windowText" lastClr="000000"/>
                </a:solidFill>
              </a:rPr>
              <a:t>сомасы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 </a:t>
            </a:r>
            <a:r>
              <a:rPr lang="ru-RU" sz="1600" b="1" baseline="0" dirty="0" err="1">
                <a:solidFill>
                  <a:sysClr val="windowText" lastClr="000000"/>
                </a:solidFill>
              </a:rPr>
              <a:t>млн.тг</a:t>
            </a:r>
            <a:r>
              <a:rPr lang="ru-RU" sz="1600" b="1" baseline="0" dirty="0">
                <a:solidFill>
                  <a:sysClr val="windowText" lastClr="000000"/>
                </a:solidFill>
              </a:rPr>
              <a:t>.</a:t>
            </a:r>
            <a:endParaRPr lang="ru-RU" sz="16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580556278575729"/>
          <c:y val="4.8048241190820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Лист1!$F$113:$F$131</c:f>
              <c:strCache>
                <c:ptCount val="19"/>
                <c:pt idx="0">
                  <c:v>Қызылорда облысы</c:v>
                </c:pt>
                <c:pt idx="1">
                  <c:v>Түркістан облысы</c:v>
                </c:pt>
                <c:pt idx="2">
                  <c:v>СҚО</c:v>
                </c:pt>
                <c:pt idx="3">
                  <c:v>Атырау облысы</c:v>
                </c:pt>
                <c:pt idx="4">
                  <c:v>Қостанай облысы</c:v>
                </c:pt>
                <c:pt idx="5">
                  <c:v>Қарағанды облысы</c:v>
                </c:pt>
                <c:pt idx="6">
                  <c:v>ШҚО</c:v>
                </c:pt>
                <c:pt idx="7">
                  <c:v>Маңғыстау облысы</c:v>
                </c:pt>
                <c:pt idx="8">
                  <c:v>Астана қ.</c:v>
                </c:pt>
                <c:pt idx="9">
                  <c:v>Абай облысы</c:v>
                </c:pt>
                <c:pt idx="10">
                  <c:v>Шымкент қ.</c:v>
                </c:pt>
                <c:pt idx="11">
                  <c:v>Жетісу облысы</c:v>
                </c:pt>
                <c:pt idx="12">
                  <c:v>Ақмола облысы</c:v>
                </c:pt>
                <c:pt idx="13">
                  <c:v>Жамбыл облысы</c:v>
                </c:pt>
                <c:pt idx="14">
                  <c:v>Алматы облысы</c:v>
                </c:pt>
                <c:pt idx="15">
                  <c:v>Павлодар облысы</c:v>
                </c:pt>
                <c:pt idx="16">
                  <c:v>БҚО</c:v>
                </c:pt>
                <c:pt idx="17">
                  <c:v>Алматы қ.</c:v>
                </c:pt>
                <c:pt idx="18">
                  <c:v>Ақтөбе облысы</c:v>
                </c:pt>
              </c:strCache>
              <c:extLst/>
            </c:strRef>
          </c:cat>
          <c:val>
            <c:numRef>
              <c:f>Лист1!$G$113:$G$131</c:f>
              <c:numCache>
                <c:formatCode>#,##0</c:formatCode>
                <c:ptCount val="19"/>
                <c:pt idx="0">
                  <c:v>102.3633</c:v>
                </c:pt>
                <c:pt idx="1">
                  <c:v>168.53187299999999</c:v>
                </c:pt>
                <c:pt idx="2">
                  <c:v>221.84398100000001</c:v>
                </c:pt>
                <c:pt idx="3">
                  <c:v>250.1</c:v>
                </c:pt>
                <c:pt idx="4">
                  <c:v>302.98738600000001</c:v>
                </c:pt>
                <c:pt idx="5">
                  <c:v>306.7</c:v>
                </c:pt>
                <c:pt idx="6">
                  <c:v>320.352149</c:v>
                </c:pt>
                <c:pt idx="7">
                  <c:v>323.88524999999998</c:v>
                </c:pt>
                <c:pt idx="8">
                  <c:v>521.19825500000002</c:v>
                </c:pt>
                <c:pt idx="9">
                  <c:v>551.46590300000003</c:v>
                </c:pt>
                <c:pt idx="10">
                  <c:v>575.27582600000005</c:v>
                </c:pt>
                <c:pt idx="11">
                  <c:v>624.98731199999997</c:v>
                </c:pt>
                <c:pt idx="12">
                  <c:v>664.47500000000002</c:v>
                </c:pt>
                <c:pt idx="13">
                  <c:v>759.41818599999999</c:v>
                </c:pt>
                <c:pt idx="14">
                  <c:v>840.19675347999998</c:v>
                </c:pt>
                <c:pt idx="15">
                  <c:v>880.27188799999999</c:v>
                </c:pt>
                <c:pt idx="16">
                  <c:v>974.71592199999998</c:v>
                </c:pt>
                <c:pt idx="17">
                  <c:v>1016.9020176800001</c:v>
                </c:pt>
                <c:pt idx="18">
                  <c:v>1106.937766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F35-4FFC-83E8-0598558D9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4052992"/>
        <c:axId val="1354054912"/>
      </c:barChart>
      <c:catAx>
        <c:axId val="135405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354054912"/>
        <c:crosses val="autoZero"/>
        <c:auto val="1"/>
        <c:lblAlgn val="ctr"/>
        <c:lblOffset val="100"/>
        <c:noMultiLvlLbl val="0"/>
      </c:catAx>
      <c:valAx>
        <c:axId val="135405491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35405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 dirty="0" err="1">
                <a:solidFill>
                  <a:schemeClr val="tx1"/>
                </a:solidFill>
              </a:rPr>
              <a:t>Кепілдік</a:t>
            </a:r>
            <a:r>
              <a:rPr lang="ru-RU" sz="1600" b="1" baseline="0" dirty="0">
                <a:solidFill>
                  <a:schemeClr val="tx1"/>
                </a:solidFill>
              </a:rPr>
              <a:t> </a:t>
            </a:r>
            <a:r>
              <a:rPr lang="ru-RU" sz="1600" b="1" baseline="0" dirty="0" err="1">
                <a:solidFill>
                  <a:schemeClr val="tx1"/>
                </a:solidFill>
              </a:rPr>
              <a:t>сомасы</a:t>
            </a:r>
            <a:r>
              <a:rPr lang="en-US" sz="1600" b="1" baseline="0" dirty="0">
                <a:solidFill>
                  <a:schemeClr val="tx1"/>
                </a:solidFill>
              </a:rPr>
              <a:t>, </a:t>
            </a:r>
            <a:r>
              <a:rPr lang="kk-KZ" sz="1600" b="1" baseline="0" dirty="0">
                <a:solidFill>
                  <a:schemeClr val="tx1"/>
                </a:solidFill>
              </a:rPr>
              <a:t>млн</a:t>
            </a:r>
            <a:r>
              <a:rPr lang="ru-RU" sz="1600" b="1" baseline="0" dirty="0">
                <a:solidFill>
                  <a:schemeClr val="tx1"/>
                </a:solidFill>
              </a:rPr>
              <a:t>.</a:t>
            </a:r>
            <a:r>
              <a:rPr lang="ru-RU" sz="1600" b="1" baseline="0" dirty="0" err="1">
                <a:solidFill>
                  <a:schemeClr val="tx1"/>
                </a:solidFill>
              </a:rPr>
              <a:t>тг</a:t>
            </a:r>
            <a:r>
              <a:rPr lang="ru-RU" sz="1600" b="1" baseline="0" dirty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Лист1!$K$189:$K$198</c:f>
              <c:strCache>
                <c:ptCount val="10"/>
                <c:pt idx="0">
                  <c:v>«Алматы» МҚҰ» ЖШС</c:v>
                </c:pt>
                <c:pt idx="1">
                  <c:v>«Bank RBK» АҚ</c:v>
                </c:pt>
                <c:pt idx="2">
                  <c:v>«Фридом Банк Қазақстан» АҚ</c:v>
                </c:pt>
                <c:pt idx="3">
                  <c:v>«Еуразиялық банк» АҚ</c:v>
                </c:pt>
                <c:pt idx="4">
                  <c:v>«Береке Банк» АҚ </c:v>
                </c:pt>
                <c:pt idx="5">
                  <c:v>«Нұрбанк» АҚ</c:v>
                </c:pt>
                <c:pt idx="6">
                  <c:v>«Бірінші Heartland Jusan Bank» АҚ</c:v>
                </c:pt>
                <c:pt idx="7">
                  <c:v>«Қазақстан Халық Банкі» АҚ</c:v>
                </c:pt>
                <c:pt idx="8">
                  <c:v>«ForteBank» АҚ</c:v>
                </c:pt>
                <c:pt idx="9">
                  <c:v>«Банк ЦентрКредит» АҚ</c:v>
                </c:pt>
              </c:strCache>
            </c:strRef>
          </c:cat>
          <c:val>
            <c:numRef>
              <c:f>Лист1!$L$189:$L$198</c:f>
              <c:numCache>
                <c:formatCode>#,##0</c:formatCode>
                <c:ptCount val="10"/>
                <c:pt idx="0">
                  <c:v>17.086825999999999</c:v>
                </c:pt>
                <c:pt idx="1">
                  <c:v>38.969842</c:v>
                </c:pt>
                <c:pt idx="2">
                  <c:v>125</c:v>
                </c:pt>
                <c:pt idx="3">
                  <c:v>260.89325000000002</c:v>
                </c:pt>
                <c:pt idx="4">
                  <c:v>339.96199100000001</c:v>
                </c:pt>
                <c:pt idx="5">
                  <c:v>387.93372199999999</c:v>
                </c:pt>
                <c:pt idx="6">
                  <c:v>541.94899999999996</c:v>
                </c:pt>
                <c:pt idx="7">
                  <c:v>1279.7562869999999</c:v>
                </c:pt>
                <c:pt idx="8">
                  <c:v>1421.026286</c:v>
                </c:pt>
                <c:pt idx="9">
                  <c:v>6100.03156416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D-4D3C-9638-BAD19C738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9070528"/>
        <c:axId val="949061888"/>
      </c:barChart>
      <c:catAx>
        <c:axId val="94907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949061888"/>
        <c:crosses val="autoZero"/>
        <c:auto val="1"/>
        <c:lblAlgn val="ctr"/>
        <c:lblOffset val="100"/>
        <c:noMultiLvlLbl val="0"/>
      </c:catAx>
      <c:valAx>
        <c:axId val="94906188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9490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kk-KZ" sz="1600" b="1" dirty="0">
                <a:solidFill>
                  <a:schemeClr val="tx1"/>
                </a:solidFill>
              </a:rPr>
              <a:t>Қол</a:t>
            </a:r>
            <a:r>
              <a:rPr lang="kk-KZ" sz="1600" b="1" baseline="0" dirty="0">
                <a:solidFill>
                  <a:schemeClr val="tx1"/>
                </a:solidFill>
              </a:rPr>
              <a:t> қойылған КШ саны бойынша</a:t>
            </a:r>
            <a:endParaRPr lang="ru-RU" sz="16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Лист1!$F$135:$F$144</c:f>
              <c:strCache>
                <c:ptCount val="10"/>
                <c:pt idx="0">
                  <c:v>«Алматы» МҚҰ» ЖШС</c:v>
                </c:pt>
                <c:pt idx="1">
                  <c:v>«Bank RBK» АҚ</c:v>
                </c:pt>
                <c:pt idx="2">
                  <c:v>«Фридом Банк Қазақстан» АҚ</c:v>
                </c:pt>
                <c:pt idx="3">
                  <c:v>«Еуразиялық банк» АҚ</c:v>
                </c:pt>
                <c:pt idx="4">
                  <c:v>«Береке Банк» АҚ </c:v>
                </c:pt>
                <c:pt idx="5">
                  <c:v>«Нұрбанк» АҚ</c:v>
                </c:pt>
                <c:pt idx="6">
                  <c:v>«Бірінші Heartland Jusan Bank» АҚ</c:v>
                </c:pt>
                <c:pt idx="7">
                  <c:v>«Қазақстан Халық Банкі» АҚ</c:v>
                </c:pt>
                <c:pt idx="8">
                  <c:v>«ForteBank» АҚ</c:v>
                </c:pt>
                <c:pt idx="9">
                  <c:v>«Банк ЦентрКредит» АҚ</c:v>
                </c:pt>
              </c:strCache>
            </c:strRef>
          </c:cat>
          <c:val>
            <c:numRef>
              <c:f>Лист1!$G$135:$G$144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14</c:v>
                </c:pt>
                <c:pt idx="8">
                  <c:v>28</c:v>
                </c:pt>
                <c:pt idx="9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9-4FDF-B4F2-5991696CE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3456656"/>
        <c:axId val="1273459536"/>
      </c:barChart>
      <c:catAx>
        <c:axId val="1273456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273459536"/>
        <c:crosses val="autoZero"/>
        <c:auto val="1"/>
        <c:lblAlgn val="ctr"/>
        <c:lblOffset val="100"/>
        <c:noMultiLvlLbl val="0"/>
      </c:catAx>
      <c:valAx>
        <c:axId val="1273459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345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</a:rPr>
              <a:t>Ма</a:t>
            </a:r>
            <a:r>
              <a:rPr lang="kk-KZ" sz="1600" b="1" dirty="0">
                <a:solidFill>
                  <a:schemeClr val="tx1"/>
                </a:solidFill>
              </a:rPr>
              <a:t>құлданған</a:t>
            </a:r>
            <a:r>
              <a:rPr lang="kk-KZ" sz="1600" b="1" baseline="0" dirty="0">
                <a:solidFill>
                  <a:schemeClr val="tx1"/>
                </a:solidFill>
              </a:rPr>
              <a:t> КШ саны бойынша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7348684987062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Лист1!$G$206:$G$219</c:f>
              <c:strCache>
                <c:ptCount val="14"/>
                <c:pt idx="0">
                  <c:v> ШҚО</c:v>
                </c:pt>
                <c:pt idx="1">
                  <c:v>Қызылорда облысы </c:v>
                </c:pt>
                <c:pt idx="2">
                  <c:v>Павлодар облысы </c:v>
                </c:pt>
                <c:pt idx="3">
                  <c:v>СҚО</c:v>
                </c:pt>
                <c:pt idx="4">
                  <c:v>Ақмола облысы</c:v>
                </c:pt>
                <c:pt idx="5">
                  <c:v>Атырау облысы </c:v>
                </c:pt>
                <c:pt idx="6">
                  <c:v> Астана облысы</c:v>
                </c:pt>
                <c:pt idx="7">
                  <c:v>Жамбыл облысы</c:v>
                </c:pt>
                <c:pt idx="8">
                  <c:v>Алматы облысы</c:v>
                </c:pt>
                <c:pt idx="9">
                  <c:v> Қарағанды облысы</c:v>
                </c:pt>
                <c:pt idx="10">
                  <c:v>Қостанай облысы</c:v>
                </c:pt>
                <c:pt idx="11">
                  <c:v> Алматы облысы </c:v>
                </c:pt>
                <c:pt idx="12">
                  <c:v>Абай облысы</c:v>
                </c:pt>
                <c:pt idx="13">
                  <c:v>Ақтөбе облысы</c:v>
                </c:pt>
              </c:strCache>
            </c:strRef>
          </c:cat>
          <c:val>
            <c:numRef>
              <c:f>Лист1!$H$206:$H$219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1-4744-9045-FE67E21D3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9064288"/>
        <c:axId val="949071968"/>
      </c:barChart>
      <c:catAx>
        <c:axId val="94906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949071968"/>
        <c:crosses val="autoZero"/>
        <c:auto val="1"/>
        <c:lblAlgn val="ctr"/>
        <c:lblOffset val="100"/>
        <c:noMultiLvlLbl val="0"/>
      </c:catAx>
      <c:valAx>
        <c:axId val="949071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90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6123-AA55-454A-8A25-4CC364FE17E3}" type="datetimeFigureOut">
              <a:rPr lang="ru-KZ" smtClean="0"/>
              <a:t>10.10.2024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868FD-ABB1-407A-862F-59EEA555DE4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05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868FD-ABB1-407A-862F-59EEA555DE40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6037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Кепілдендіру бағдарламасы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"ДАМУ-ОПТИМА"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6A51C-E18A-62C6-9990-474CDE9C3B05}"/>
              </a:ext>
            </a:extLst>
          </p:cNvPr>
          <p:cNvSpPr txBox="1">
            <a:spLocks/>
          </p:cNvSpPr>
          <p:nvPr/>
        </p:nvSpPr>
        <p:spPr>
          <a:xfrm>
            <a:off x="5764395" y="6303391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2024 ж.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Жобаларға кепілдік беру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жылдан бастап 01 жылға дейінгі кезең үшін.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 ж.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3042" y="1268947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кепілдендіру құралы бойынша барлығы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35252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Қор мақұлдаған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Қол қойылған Д.Г.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Жасалған несиелердің жалпы сомасы,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Сома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жасалған кепілдіктер,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1 533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1 4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90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00639" y="3501913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01.01.2024 жылғы жағдай бойынша 01.</a:t>
            </a:r>
            <a:r>
              <a:rPr lang="en-US" altLang="en-US" sz="1050" b="1" dirty="0">
                <a:latin typeface="Century Gothic" panose="020B0502020202020204" pitchFamily="34" charset="0"/>
              </a:rPr>
              <a:t>10</a:t>
            </a:r>
            <a:r>
              <a:rPr lang="ru-RU" altLang="en-US" sz="1050" b="1" dirty="0">
                <a:latin typeface="Century Gothic" panose="020B0502020202020204" pitchFamily="34" charset="0"/>
              </a:rPr>
              <a:t>.2024 ж.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кепілдендіру құралы бойынша барлығы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2358"/>
              </p:ext>
            </p:extLst>
          </p:nvPr>
        </p:nvGraphicFramePr>
        <p:xfrm>
          <a:off x="468923" y="4647540"/>
          <a:ext cx="9262306" cy="10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4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Қор мақұлдаған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Қол қойылған Д.Г.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Несиелердің жалпы сомасы,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Сома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кепілдіктер, млрд. теңге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320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277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24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</a:rPr>
                        <a:t>8</a:t>
                      </a:r>
                      <a:endParaRPr lang="ru-RU" sz="12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Кепілдендіру: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қол қойылған ДГ (өңірлер бөлінісінде)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01725" y="122875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жылдан бастап 01 жылға дейінгі кезең үшін.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 ж.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707886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Кепілдендіру бойынша жиынға қол қойылған ДГ –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1 490 жоба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кредиттік портфельдің жалпы сомасына  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1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15,3 млрд. теңге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оның ішінде кепілдік 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50,6 млрд. теңге.  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EADBFD4-2A0F-C0EB-CEF9-A10C1E5F3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05047"/>
              </p:ext>
            </p:extLst>
          </p:nvPr>
        </p:nvGraphicFramePr>
        <p:xfrm>
          <a:off x="506691" y="1600466"/>
          <a:ext cx="5589309" cy="4099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B2D75EB-EB5A-F298-C78B-36D7905A9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805390"/>
              </p:ext>
            </p:extLst>
          </p:nvPr>
        </p:nvGraphicFramePr>
        <p:xfrm>
          <a:off x="5964162" y="1355708"/>
          <a:ext cx="5996190" cy="432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2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Кепілдендіру: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қол қойылған ДГ (ЕДБ бөлінісінде)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жылдан бастап 01 жылға дейінгі кезең үшін.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 ж.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Кепілдік шарттарына қол қою бойынша көшбасшы банктер: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«</a:t>
            </a:r>
            <a:r>
              <a:rPr lang="ru-RU" sz="1200" dirty="0">
                <a:latin typeface="Century Gothic" panose="020B0502020202020204" pitchFamily="34" charset="0"/>
              </a:rPr>
              <a:t>Банк ЦентрКредит» АҚ, «</a:t>
            </a:r>
            <a:r>
              <a:rPr lang="en-US" sz="1200" dirty="0">
                <a:latin typeface="Century Gothic" panose="020B0502020202020204" pitchFamily="34" charset="0"/>
              </a:rPr>
              <a:t>Bereke Bank</a:t>
            </a:r>
            <a:r>
              <a:rPr lang="ru-RU" sz="1200" dirty="0">
                <a:latin typeface="Century Gothic" panose="020B0502020202020204" pitchFamily="34" charset="0"/>
              </a:rPr>
              <a:t>» АҚ.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:</a:t>
            </a:r>
            <a:r>
              <a:rPr lang="kk-KZ" sz="1200" dirty="0">
                <a:latin typeface="Century Gothic" panose="020B0502020202020204" pitchFamily="34" charset="0"/>
              </a:rPr>
              <a:t> «</a:t>
            </a:r>
            <a:r>
              <a:rPr lang="ru-RU" sz="1200" dirty="0">
                <a:latin typeface="Century Gothic" panose="020B0502020202020204" pitchFamily="34" charset="0"/>
              </a:rPr>
              <a:t>Банк ЦентрКредит» АҚ,</a:t>
            </a:r>
            <a:r>
              <a:rPr lang="en-US" sz="1200" dirty="0">
                <a:latin typeface="Century Gothic" panose="020B0502020202020204" pitchFamily="34" charset="0"/>
              </a:rPr>
              <a:t> «Bereke bank» </a:t>
            </a:r>
            <a:r>
              <a:rPr lang="ru-RU" sz="1200" dirty="0">
                <a:latin typeface="Century Gothic" panose="020B0502020202020204" pitchFamily="34" charset="0"/>
              </a:rPr>
              <a:t>АҚ.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B3D6F52-7933-163D-5922-1F97D051A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22516"/>
              </p:ext>
            </p:extLst>
          </p:nvPr>
        </p:nvGraphicFramePr>
        <p:xfrm>
          <a:off x="511535" y="1523040"/>
          <a:ext cx="5584465" cy="419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02A9D15-0160-C90B-087E-B9418018A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854392"/>
              </p:ext>
            </p:extLst>
          </p:nvPr>
        </p:nvGraphicFramePr>
        <p:xfrm>
          <a:off x="5819774" y="1523040"/>
          <a:ext cx="6168010" cy="419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Кепілдендіру: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қол қойылған ДГ (өңірлер бөлінісінде)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98531" y="1187501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01.01. бастап 01.10.2024 ж. дейінгі кезең үшін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2022" y="5670499"/>
            <a:ext cx="11345449" cy="79321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Өңірлер басшылары кепілдік шарттарына қол қою бойынша: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  <a:cs typeface="Times New Roman" pitchFamily="18" charset="0"/>
              </a:rPr>
              <a:t>Ақтөбе облысы,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Абай облысы.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сомасы бойынша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Ақтөбе облысы, Алматы қ.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34F32F2-88DB-CC0C-828C-67C9DDB7D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233465"/>
              </p:ext>
            </p:extLst>
          </p:nvPr>
        </p:nvGraphicFramePr>
        <p:xfrm>
          <a:off x="481966" y="1691640"/>
          <a:ext cx="5953126" cy="396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899999A-AC5C-DC2E-4B34-09F1EA92BB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963072"/>
              </p:ext>
            </p:extLst>
          </p:nvPr>
        </p:nvGraphicFramePr>
        <p:xfrm>
          <a:off x="6435092" y="1478008"/>
          <a:ext cx="5324886" cy="422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Кепілдендіру: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қол қойылған Д.Г.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бөлінісінде)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01.01-ден 01.10.2024 ж. дейінгі кезең үшін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501915"/>
            <a:ext cx="11151340" cy="96180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Кепілдік шарттарына қол қою бойынша көшбасшы банктер: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саны бойынша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«Банк ЦентрКредит» АҚ,</a:t>
            </a:r>
            <a:r>
              <a:rPr lang="ru-RU" sz="1200" dirty="0">
                <a:latin typeface="Century Gothic" panose="020B0502020202020204" pitchFamily="34" charset="0"/>
              </a:rPr>
              <a:t> «</a:t>
            </a:r>
            <a:r>
              <a:rPr lang="en-US" sz="1200" dirty="0" err="1">
                <a:latin typeface="Century Gothic" panose="020B0502020202020204" pitchFamily="34" charset="0"/>
              </a:rPr>
              <a:t>Fortebank</a:t>
            </a:r>
            <a:r>
              <a:rPr lang="en-US" sz="1200" dirty="0">
                <a:latin typeface="Century Gothic" panose="020B0502020202020204" pitchFamily="34" charset="0"/>
              </a:rPr>
              <a:t>» </a:t>
            </a:r>
            <a:r>
              <a:rPr lang="ru-RU" sz="1200" dirty="0">
                <a:latin typeface="Century Gothic" panose="020B0502020202020204" pitchFamily="34" charset="0"/>
              </a:rPr>
              <a:t>АҚ.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Century Gothic" panose="020B0502020202020204" pitchFamily="34" charset="0"/>
                <a:cs typeface="Times New Roman" pitchFamily="18" charset="0"/>
              </a:rPr>
              <a:t>бойынша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ЦентрКредит» АҚ , 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«</a:t>
            </a:r>
            <a:r>
              <a:rPr lang="en-US" sz="1200" dirty="0">
                <a:latin typeface="Century Gothic" panose="020B0502020202020204" pitchFamily="34" charset="0"/>
              </a:rPr>
              <a:t>ForteBank</a:t>
            </a:r>
            <a:r>
              <a:rPr lang="ru-RU" sz="1200" dirty="0">
                <a:latin typeface="Century Gothic" panose="020B0502020202020204" pitchFamily="34" charset="0"/>
              </a:rPr>
              <a:t>»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АҚ.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C454FD5-1608-A84C-530B-7C50E599F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028594"/>
              </p:ext>
            </p:extLst>
          </p:nvPr>
        </p:nvGraphicFramePr>
        <p:xfrm>
          <a:off x="5522976" y="1563624"/>
          <a:ext cx="6025896" cy="393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336D71F-ABA3-5527-269E-030E23C19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123745"/>
              </p:ext>
            </p:extLst>
          </p:nvPr>
        </p:nvGraphicFramePr>
        <p:xfrm>
          <a:off x="360728" y="1503045"/>
          <a:ext cx="5628592" cy="39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Кепілдендіру: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Мақұлданған, бірақ өңірлер бөлінісінде қол қойылмаған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01.01-ден 01.10.2024 ж. дейінгі кезең үшін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516718"/>
            <a:ext cx="11310480" cy="87186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01.10.2024 жылға кепілдік беру бойынша барлығы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4</a:t>
            </a:r>
            <a:r>
              <a:rPr kumimoji="0" lang="ru-RU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жобаларға қол қою сатысында,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кредиттік портфельдің жалпы сомасына  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5 613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теңге,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кепілдік сомасы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2 133</a:t>
            </a:r>
            <a:r>
              <a:rPr lang="ru-RU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теңге.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C9C1749-E9AF-A3D8-C236-42AA4B0237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048837"/>
              </p:ext>
            </p:extLst>
          </p:nvPr>
        </p:nvGraphicFramePr>
        <p:xfrm>
          <a:off x="529780" y="1627632"/>
          <a:ext cx="5566219" cy="383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E1BD7F2-F4A0-C135-9693-3491794487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577589"/>
              </p:ext>
            </p:extLst>
          </p:nvPr>
        </p:nvGraphicFramePr>
        <p:xfrm>
          <a:off x="5948500" y="1404203"/>
          <a:ext cx="5671703" cy="4129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Кепілдендіру: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бойынша ақпарат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мақұлданған, бірақ қол қойылмаған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(ЕДБ бөлінісінде)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01.01-ден 01.10.2024 ж. дейінгі кезең үшін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70218" y="5626826"/>
            <a:ext cx="11116830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Кепілдік шарттарын мақұлдау бойынша көшбасшы банктер: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саны бойынша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«Банк ЦентрКредит» АҚ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«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Қазақстан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Халық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банкі» АҚ, «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 АҚ.</a:t>
            </a:r>
            <a:endParaRPr lang="kk-KZ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сомасы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бойынша</a:t>
            </a:r>
            <a:r>
              <a:rPr lang="en-US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«Банк ЦентрКредит» АҚ, «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Қазақстан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Халық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банкі» АҚ.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1AB79B6-701E-DAFC-B5D4-24C12E49B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858968"/>
              </p:ext>
            </p:extLst>
          </p:nvPr>
        </p:nvGraphicFramePr>
        <p:xfrm>
          <a:off x="274320" y="1559721"/>
          <a:ext cx="5605272" cy="404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563559FA-11CF-8A5F-7C85-29AF8CD86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603662"/>
              </p:ext>
            </p:extLst>
          </p:nvPr>
        </p:nvGraphicFramePr>
        <p:xfrm>
          <a:off x="5686223" y="1584742"/>
          <a:ext cx="5835217" cy="404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593" y="107061"/>
            <a:ext cx="7470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Кепілдендіру:</a:t>
            </a:r>
            <a:r>
              <a:rPr lang="en-US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Century Gothic" panose="020B0502020202020204" pitchFamily="34" charset="0"/>
              </a:rPr>
              <a:t>Қордың кепілдігімен салалар бөлінісінде қаржыландырылған жобалар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2524" y="1145401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2016 жылдан 01.10.2024 жылға дейінгі кезең үшін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319872" y="5797971"/>
            <a:ext cx="11357016" cy="59368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Қор мақұлдаған: 1 490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жобаларды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кредиттік портфельдің жалпы сомасына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115,3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теңге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оның ішінде кепілдік сомасы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50,6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млрд. теңге.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F673EE2-0B02-FE74-B328-46A7B992C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687542"/>
              </p:ext>
            </p:extLst>
          </p:nvPr>
        </p:nvGraphicFramePr>
        <p:xfrm>
          <a:off x="319872" y="1145401"/>
          <a:ext cx="10506624" cy="465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10182</TotalTime>
  <Words>562</Words>
  <Application>Microsoft Office PowerPoint</Application>
  <PresentationFormat>Широкоэкранный</PresentationFormat>
  <Paragraphs>65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Yandex.Translate</dc:creator>
  <cp:lastModifiedBy>Эльдана Канцерова</cp:lastModifiedBy>
  <cp:revision>290</cp:revision>
  <cp:lastPrinted>2024-08-14T11:25:15Z</cp:lastPrinted>
  <dcterms:created xsi:type="dcterms:W3CDTF">2023-03-01T03:39:42Z</dcterms:created>
  <dcterms:modified xsi:type="dcterms:W3CDTF">2024-10-10T08:00:23Z</dcterms:modified>
</cp:coreProperties>
</file>